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9432" autoAdjust="0"/>
  </p:normalViewPr>
  <p:slideViewPr>
    <p:cSldViewPr snapToGrid="0">
      <p:cViewPr varScale="1">
        <p:scale>
          <a:sx n="76" d="100"/>
          <a:sy n="76" d="100"/>
        </p:scale>
        <p:origin x="1152"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26-09-2016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26-09-2016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9/26/2016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9/26/2016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ko-KR" altLang="en-US" dirty="0"/>
              <a:t>앱 서비스 </a:t>
            </a:r>
            <a:r>
              <a:rPr lang="en-US" altLang="ko-KR" dirty="0"/>
              <a:t>– </a:t>
            </a:r>
            <a:r>
              <a:rPr lang="ko-KR" altLang="en-US" dirty="0"/>
              <a:t>웹 앱</a:t>
            </a:r>
            <a:endParaRPr lang="en-US" dirty="0"/>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지원하는 기능들</a:t>
            </a:r>
            <a:r>
              <a:rPr lang="en-US" sz="3137" dirty="0">
                <a:solidFill>
                  <a:srgbClr val="FFFFFF"/>
                </a:solidFill>
                <a:latin typeface="Segoe UI Light"/>
              </a:rPr>
              <a:t>:</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 </a:t>
            </a:r>
            <a:r>
              <a:rPr lang="ko-KR" altLang="en-US" sz="2353" dirty="0">
                <a:solidFill>
                  <a:srgbClr val="FFFFFF"/>
                </a:solidFill>
                <a:latin typeface="Segoe UI Light"/>
              </a:rPr>
              <a:t>일반적인 배치 작업 수행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a:t>
            </a:r>
            <a:r>
              <a:rPr lang="ko-KR" altLang="en-US" sz="2353" dirty="0">
                <a:solidFill>
                  <a:srgbClr val="FFFFFF"/>
                </a:solidFill>
                <a:latin typeface="Segoe UI Light"/>
              </a:rPr>
              <a:t>게시</a:t>
            </a:r>
            <a:r>
              <a:rPr lang="en-US" altLang="ko-KR" sz="2353" dirty="0">
                <a:solidFill>
                  <a:srgbClr val="FFFFFF"/>
                </a:solidFill>
                <a:latin typeface="Segoe UI Light"/>
              </a:rPr>
              <a:t>(</a:t>
            </a:r>
            <a:r>
              <a:rPr lang="en-US" sz="2353" dirty="0">
                <a:solidFill>
                  <a:srgbClr val="FFFFFF"/>
                </a:solidFill>
                <a:latin typeface="Segoe UI Light"/>
              </a:rPr>
              <a:t>publish), </a:t>
            </a:r>
            <a:r>
              <a:rPr lang="ko-KR" altLang="en-US" sz="2353" dirty="0">
                <a:solidFill>
                  <a:srgbClr val="FFFFFF"/>
                </a:solidFill>
                <a:latin typeface="Segoe UI Light"/>
              </a:rPr>
              <a:t>원격 디버깅</a:t>
            </a:r>
            <a:r>
              <a:rPr lang="en-US" altLang="ko-KR" sz="2353" dirty="0">
                <a:solidFill>
                  <a:srgbClr val="FFFFFF"/>
                </a:solidFill>
                <a:latin typeface="Segoe UI Light"/>
              </a:rPr>
              <a:t>(</a:t>
            </a:r>
            <a:r>
              <a:rPr lang="en-US" sz="2353" dirty="0">
                <a:solidFill>
                  <a:srgbClr val="FFFFFF"/>
                </a:solidFill>
                <a:latin typeface="Segoe UI Light"/>
              </a:rPr>
              <a:t>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가상네트워크 및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 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410296" y="3705540"/>
            <a:ext cx="2845651" cy="454420"/>
          </a:xfrm>
          <a:prstGeom prst="rect">
            <a:avLst/>
          </a:prstGeom>
        </p:spPr>
        <p:txBody>
          <a:bodyPr wrap="none">
            <a:spAutoFit/>
          </a:bodyPr>
          <a:lstStyle/>
          <a:p>
            <a:pPr algn="ctr" defTabSz="878526">
              <a:spcAft>
                <a:spcPts val="588"/>
              </a:spcAft>
            </a:pPr>
            <a:r>
              <a:rPr lang="ko-KR" altLang="en-US" sz="2353" dirty="0">
                <a:solidFill>
                  <a:srgbClr val="FFFFFF"/>
                </a:solidFill>
                <a:latin typeface="Segoe UI Light"/>
              </a:rPr>
              <a:t>코드 변경 없이 실행</a:t>
            </a:r>
            <a:endParaRPr lang="en-US" sz="2353" dirty="0">
              <a:solidFill>
                <a:srgbClr val="FFFFFF"/>
              </a:solidFill>
              <a:latin typeface="Segoe UI Light"/>
            </a:endParaRP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ko-KR" altLang="en-US" sz="2800" dirty="0">
                <a:solidFill>
                  <a:prstClr val="white"/>
                </a:solidFill>
              </a:rPr>
              <a:t>앱 서비스 웹 앱</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웹앱 생성</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ctr"/>
            <a:r>
              <a:rPr lang="ko-KR" altLang="en-US" sz="3600" dirty="0">
                <a:solidFill>
                  <a:prstClr val="white"/>
                </a:solidFill>
              </a:rPr>
              <a:t>앱서비스 웹앱 아키텍처    </a:t>
            </a:r>
            <a:endParaRPr lang="en-US" sz="3600" dirty="0">
              <a:solidFill>
                <a:prstClr val="white"/>
              </a:solidFill>
            </a:endParaRP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pPr marL="252000">
              <a:spcBef>
                <a:spcPts val="0"/>
              </a:spcBef>
            </a:pPr>
            <a:r>
              <a:rPr lang="en-US" dirty="0"/>
              <a:t>Visual Studio + </a:t>
            </a:r>
            <a:r>
              <a:rPr lang="ko-KR" altLang="en-US" dirty="0"/>
              <a:t>앱 서비스 웹앱</a:t>
            </a:r>
            <a:endParaRPr lang="en-US" dirty="0"/>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VS </a:t>
            </a:r>
            <a:r>
              <a:rPr lang="ko-KR" altLang="en-US" sz="3200" dirty="0">
                <a:solidFill>
                  <a:schemeClr val="tx1"/>
                </a:solidFill>
              </a:rPr>
              <a:t>개발 환경과 통합</a:t>
            </a:r>
            <a:endParaRPr lang="en-US" sz="3200" dirty="0">
              <a:solidFill>
                <a:schemeClr val="tx1"/>
              </a:solidFill>
            </a:endParaRPr>
          </a:p>
          <a:p>
            <a:pPr marL="0" indent="0">
              <a:buNone/>
            </a:pPr>
            <a:r>
              <a:rPr lang="ko-KR" altLang="en-US" sz="3200" dirty="0">
                <a:solidFill>
                  <a:schemeClr val="tx1"/>
                </a:solidFill>
              </a:rPr>
              <a:t>배포간 생성 지원</a:t>
            </a:r>
            <a:endParaRPr lang="en-US" sz="3200" dirty="0">
              <a:solidFill>
                <a:schemeClr val="tx1"/>
              </a:solidFill>
            </a:endParaRPr>
          </a:p>
          <a:p>
            <a:pPr marL="0" indent="0">
              <a:buNone/>
            </a:pPr>
            <a:r>
              <a:rPr lang="en-US" sz="3200" dirty="0">
                <a:solidFill>
                  <a:schemeClr val="tx1"/>
                </a:solidFill>
              </a:rPr>
              <a:t>Server Explorer</a:t>
            </a:r>
            <a:r>
              <a:rPr lang="ko-KR" altLang="en-US" sz="3200" dirty="0">
                <a:solidFill>
                  <a:schemeClr val="tx1"/>
                </a:solidFill>
              </a:rPr>
              <a:t>를 이용한 관리</a:t>
            </a:r>
            <a:endParaRPr lang="en-US" sz="3200" dirty="0">
              <a:solidFill>
                <a:schemeClr val="tx1"/>
              </a:solidFill>
            </a:endParaRP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ko-KR" altLang="en-US" sz="4400" dirty="0"/>
              <a:t>일반적인</a:t>
            </a:r>
            <a:r>
              <a:rPr lang="en-US" sz="4400" dirty="0"/>
              <a:t> </a:t>
            </a:r>
            <a:r>
              <a:rPr lang="ko-KR" altLang="en-US" sz="4400" dirty="0"/>
              <a:t>배치 작업 수행</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웹앱 생성</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지원 언어</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배포</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a:t>
            </a:r>
            <a:r>
              <a:rPr lang="ko-KR" altLang="en-US" sz="4000" dirty="0">
                <a:solidFill>
                  <a:schemeClr val="bg1"/>
                </a:solidFill>
                <a:latin typeface="+mj-lt"/>
                <a:sym typeface="Wingdings" panose="05000000000000000000" pitchFamily="2" charset="2"/>
              </a:rPr>
              <a:t>통합</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크기조절</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tx2">
                    <a:lumMod val="75000"/>
                  </a:schemeClr>
                </a:solidFill>
                <a:latin typeface="+mj-lt"/>
                <a:sym typeface="Wingdings" panose="05000000000000000000" pitchFamily="2" charset="2"/>
              </a:rPr>
              <a:t>Redis</a:t>
            </a:r>
            <a:r>
              <a:rPr lang="en-US" sz="4000" dirty="0">
                <a:solidFill>
                  <a:schemeClr val="tx2">
                    <a:lumMod val="75000"/>
                  </a:schemeClr>
                </a:solidFill>
                <a:latin typeface="+mj-lt"/>
                <a:sym typeface="Wingdings" panose="05000000000000000000" pitchFamily="2" charset="2"/>
              </a:rPr>
              <a:t> Cache</a:t>
            </a:r>
            <a:endParaRPr lang="en-US" sz="4000" dirty="0">
              <a:solidFill>
                <a:schemeClr val="tx2">
                  <a:lumMod val="75000"/>
                </a:schemeClr>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t>
            </a:r>
            <a:r>
              <a:rPr lang="ko-KR" altLang="en-US" dirty="0"/>
              <a:t>앱</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손쉬운 클라우드 기반 </a:t>
            </a:r>
            <a:r>
              <a:rPr lang="en-US" altLang="ko-KR" sz="3137" dirty="0">
                <a:solidFill>
                  <a:srgbClr val="FFFFFF"/>
                </a:solidFill>
                <a:latin typeface="Segoe UI Light"/>
              </a:rPr>
              <a:t>API </a:t>
            </a:r>
            <a:r>
              <a:rPr lang="ko-KR" altLang="en-US" sz="3137" dirty="0">
                <a:solidFill>
                  <a:srgbClr val="FFFFFF"/>
                </a:solidFill>
                <a:latin typeface="Segoe UI Light"/>
              </a:rPr>
              <a:t>서비스 개발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API </a:t>
            </a:r>
            <a:r>
              <a:rPr lang="ko-KR" altLang="en-US" sz="2353" dirty="0">
                <a:solidFill>
                  <a:srgbClr val="FFFFFF"/>
                </a:solidFill>
                <a:latin typeface="Segoe UI Light"/>
              </a:rPr>
              <a:t>서비스를 위한 다양한 확장 기능 내장</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a:t>
            </a:r>
            <a:r>
              <a:rPr lang="en-US" altLang="ko-KR" sz="2353" dirty="0">
                <a:solidFill>
                  <a:srgbClr val="FFFFFF"/>
                </a:solidFill>
                <a:latin typeface="Segoe UI Light"/>
              </a:rPr>
              <a:t> </a:t>
            </a:r>
            <a:r>
              <a:rPr lang="ko-KR" altLang="en-US" sz="2353" dirty="0">
                <a:solidFill>
                  <a:srgbClr val="FFFFFF"/>
                </a:solidFill>
                <a:latin typeface="Segoe UI Light"/>
              </a:rPr>
              <a:t>또는 재사용 가능한 </a:t>
            </a:r>
            <a:r>
              <a:rPr lang="en-US" altLang="ko-KR" sz="2353" dirty="0">
                <a:solidFill>
                  <a:srgbClr val="FFFFFF"/>
                </a:solidFill>
                <a:latin typeface="Segoe UI Light"/>
              </a:rPr>
              <a:t>API </a:t>
            </a:r>
            <a:r>
              <a:rPr lang="ko-KR" altLang="en-US" sz="2353" dirty="0">
                <a:solidFill>
                  <a:srgbClr val="FFFFFF"/>
                </a:solidFill>
                <a:latin typeface="Segoe UI Light"/>
              </a:rPr>
              <a:t>생성 및 게시</a:t>
            </a:r>
            <a:endParaRPr lang="en-US" altLang="ko-KR"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VS</a:t>
            </a:r>
            <a:r>
              <a:rPr lang="ko-KR" altLang="en-US" sz="2353" dirty="0">
                <a:solidFill>
                  <a:srgbClr val="FFFFFF"/>
                </a:solidFill>
                <a:latin typeface="Segoe UI Light"/>
              </a:rPr>
              <a:t>의 도구를 이용한 게시 및 디버깅</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언어를 지원하는 자동화된 클라이언트 </a:t>
            </a:r>
            <a:r>
              <a:rPr lang="en-US" altLang="ko-KR" sz="2353" dirty="0">
                <a:solidFill>
                  <a:srgbClr val="FFFFFF"/>
                </a:solidFill>
                <a:latin typeface="Segoe UI Light"/>
              </a:rPr>
              <a:t>SDK </a:t>
            </a:r>
            <a:r>
              <a:rPr lang="ko-KR" altLang="en-US" sz="2353" dirty="0">
                <a:solidFill>
                  <a:srgbClr val="FFFFFF"/>
                </a:solidFill>
                <a:latin typeface="Segoe UI Light"/>
              </a:rPr>
              <a:t>지원</a:t>
            </a:r>
            <a:endParaRPr lang="en-US" sz="2353" dirty="0">
              <a:solidFill>
                <a:srgbClr val="FFFFFF"/>
              </a:solidFill>
              <a:latin typeface="Segoe UI Light"/>
            </a:endParaRPr>
          </a:p>
        </p:txBody>
      </p:sp>
      <p:sp>
        <p:nvSpPr>
          <p:cNvPr id="49" name="Rectangle 48"/>
          <p:cNvSpPr/>
          <p:nvPr/>
        </p:nvSpPr>
        <p:spPr>
          <a:xfrm>
            <a:off x="616928" y="3703490"/>
            <a:ext cx="4254690" cy="816506"/>
          </a:xfrm>
          <a:prstGeom prst="rect">
            <a:avLst/>
          </a:prstGeom>
        </p:spPr>
        <p:txBody>
          <a:bodyPr wrap="none">
            <a:spAutoFit/>
          </a:bodyPr>
          <a:lstStyle/>
          <a:p>
            <a:pPr algn="ctr" defTabSz="878526"/>
            <a:r>
              <a:rPr lang="en-US" sz="2353" dirty="0">
                <a:solidFill>
                  <a:srgbClr val="FFFFFF"/>
                </a:solidFill>
                <a:latin typeface="Segoe UI Light"/>
              </a:rPr>
              <a:t>API </a:t>
            </a:r>
            <a:r>
              <a:rPr lang="ko-KR" altLang="en-US" sz="2353" dirty="0">
                <a:solidFill>
                  <a:srgbClr val="FFFFFF"/>
                </a:solidFill>
                <a:latin typeface="Segoe UI Light"/>
              </a:rPr>
              <a:t>서비스를 손쉽게 생성하고 </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제공 가능한 앱 서비스</a:t>
            </a:r>
            <a:endParaRPr lang="en-US" sz="2353" dirty="0">
              <a:solidFill>
                <a:srgbClr val="FFFFFF"/>
              </a:solidFill>
              <a:latin typeface="Segoe UI Light"/>
            </a:endParaRP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API</a:t>
            </a:r>
            <a:r>
              <a:rPr lang="ko-KR" altLang="en-US" sz="4000" dirty="0"/>
              <a:t>앱 혜택</a:t>
            </a:r>
            <a:endParaRPr lang="en-US" sz="4000" dirty="0"/>
          </a:p>
        </p:txBody>
      </p:sp>
      <p:sp>
        <p:nvSpPr>
          <p:cNvPr id="3" name="Content Placeholder 2"/>
          <p:cNvSpPr>
            <a:spLocks noGrp="1"/>
          </p:cNvSpPr>
          <p:nvPr>
            <p:ph sz="quarter" idx="10"/>
          </p:nvPr>
        </p:nvSpPr>
        <p:spPr/>
        <p:txBody>
          <a:bodyPr/>
          <a:lstStyle/>
          <a:p>
            <a:r>
              <a:rPr lang="ko-KR" altLang="en-US" sz="3200" dirty="0"/>
              <a:t>개발한 </a:t>
            </a:r>
            <a:r>
              <a:rPr lang="en-US" altLang="ko-KR" sz="3200" dirty="0"/>
              <a:t>API </a:t>
            </a:r>
            <a:r>
              <a:rPr lang="ko-KR" altLang="en-US" sz="3200" dirty="0"/>
              <a:t>서비스를 그대로 활용</a:t>
            </a:r>
            <a:endParaRPr lang="en-US" sz="3200" dirty="0"/>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API </a:t>
            </a:r>
            <a:r>
              <a:rPr lang="ko-KR" altLang="en-US" dirty="0"/>
              <a:t>앱 생성</a:t>
            </a:r>
            <a:endParaRPr lang="en-US" dirty="0"/>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t>
            </a:r>
            <a:r>
              <a:rPr lang="ko-KR" altLang="en-US" dirty="0"/>
              <a:t>앱 제공</a:t>
            </a:r>
            <a:endParaRPr lang="en-US" dirty="0"/>
          </a:p>
        </p:txBody>
      </p:sp>
      <p:sp>
        <p:nvSpPr>
          <p:cNvPr id="3" name="Content Placeholder 2"/>
          <p:cNvSpPr>
            <a:spLocks noGrp="1"/>
          </p:cNvSpPr>
          <p:nvPr>
            <p:ph sz="quarter" idx="10"/>
          </p:nvPr>
        </p:nvSpPr>
        <p:spPr/>
        <p:txBody>
          <a:bodyPr/>
          <a:lstStyle/>
          <a:p>
            <a:r>
              <a:rPr lang="en-US" dirty="0"/>
              <a:t>HTTP </a:t>
            </a:r>
            <a:r>
              <a:rPr lang="ko-KR" altLang="en-US" dirty="0"/>
              <a:t>서비스로 </a:t>
            </a:r>
            <a:r>
              <a:rPr lang="en-US" altLang="ko-KR" dirty="0"/>
              <a:t>API</a:t>
            </a:r>
            <a:r>
              <a:rPr lang="ko-KR" altLang="en-US" dirty="0"/>
              <a:t>를 노출</a:t>
            </a:r>
            <a:endParaRPr lang="en-US" dirty="0"/>
          </a:p>
          <a:p>
            <a:endParaRPr lang="en-US" dirty="0"/>
          </a:p>
          <a:p>
            <a:r>
              <a:rPr lang="en-US" dirty="0"/>
              <a:t>Metadata</a:t>
            </a:r>
            <a:r>
              <a:rPr lang="ko-KR" altLang="en-US" dirty="0"/>
              <a:t>를 </a:t>
            </a:r>
            <a:r>
              <a:rPr lang="en-US" dirty="0"/>
              <a:t>Swagger 2.0 </a:t>
            </a:r>
            <a:r>
              <a:rPr lang="ko-KR" altLang="en-US" dirty="0"/>
              <a:t>으로 노출</a:t>
            </a:r>
            <a:endParaRPr lang="en-US" dirty="0"/>
          </a:p>
          <a:p>
            <a:pPr lvl="1"/>
            <a:r>
              <a:rPr lang="en-US" dirty="0"/>
              <a:t>JSON </a:t>
            </a:r>
            <a:r>
              <a:rPr lang="ko-KR" altLang="en-US" dirty="0"/>
              <a:t>파일</a:t>
            </a:r>
            <a:endParaRPr lang="en-US" dirty="0"/>
          </a:p>
          <a:p>
            <a:pPr lvl="1"/>
            <a:endParaRPr lang="en-US" dirty="0"/>
          </a:p>
          <a:p>
            <a:r>
              <a:rPr lang="ko-KR" altLang="en-US" dirty="0"/>
              <a:t>클라이언트 </a:t>
            </a:r>
            <a:r>
              <a:rPr lang="en-US" altLang="ko-KR" dirty="0"/>
              <a:t>SDK</a:t>
            </a:r>
            <a:endParaRPr lang="en-US" dirty="0"/>
          </a:p>
        </p:txBody>
      </p:sp>
    </p:spTree>
    <p:extLst>
      <p:ext uri="{BB962C8B-B14F-4D97-AF65-F5344CB8AC3E}">
        <p14:creationId xmlns:p14="http://schemas.microsoft.com/office/powerpoint/2010/main" val="402644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기업에서 연결</a:t>
            </a:r>
            <a:endParaRPr lang="en-US" sz="4705" dirty="0">
              <a:solidFill>
                <a:schemeClr val="bg1"/>
              </a:solidFill>
            </a:endParaRP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손쉬운 통합</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t>
            </a:r>
            <a:r>
              <a:rPr lang="ko-KR" altLang="en-US" sz="2000" dirty="0">
                <a:gradFill>
                  <a:gsLst>
                    <a:gs pos="2917">
                      <a:schemeClr val="tx1"/>
                    </a:gs>
                    <a:gs pos="30000">
                      <a:schemeClr val="tx1"/>
                    </a:gs>
                  </a:gsLst>
                  <a:lin ang="5400000" scaled="0"/>
                </a:gradFill>
                <a:latin typeface="+mj-lt"/>
              </a:rPr>
              <a:t>어플리케이션</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Azure VM</a:t>
            </a:r>
            <a:r>
              <a:rPr lang="ko-KR" altLang="en-US" sz="2000" dirty="0">
                <a:gradFill>
                  <a:gsLst>
                    <a:gs pos="2917">
                      <a:schemeClr val="tx1"/>
                    </a:gs>
                    <a:gs pos="30000">
                      <a:schemeClr val="tx1"/>
                    </a:gs>
                  </a:gsLst>
                  <a:lin ang="5400000" scaled="0"/>
                </a:gradFill>
                <a:latin typeface="+mj-lt"/>
              </a:rPr>
              <a:t>의 </a:t>
            </a:r>
            <a:r>
              <a:rPr lang="en-US" altLang="ko-KR" sz="2000" dirty="0">
                <a:gradFill>
                  <a:gsLst>
                    <a:gs pos="2917">
                      <a:schemeClr val="tx1"/>
                    </a:gs>
                    <a:gs pos="30000">
                      <a:schemeClr val="tx1"/>
                    </a:gs>
                  </a:gsLst>
                  <a:lin ang="5400000" scaled="0"/>
                </a:gradFill>
                <a:latin typeface="+mj-lt"/>
              </a:rPr>
              <a:t>SQL DB</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논리앱</a:t>
            </a:r>
            <a:r>
              <a:rPr lang="en-US" altLang="ko-KR" dirty="0"/>
              <a:t>(Logic App)</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쉬운 자동화 작업을 위한 논리앱</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코드 없는 빠른 생성</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기본 탑재된 템플릿</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a:t>
            </a:r>
            <a:r>
              <a:rPr lang="en-US" altLang="ko-KR" sz="2353" dirty="0">
                <a:solidFill>
                  <a:srgbClr val="FFFFFF"/>
                </a:solidFill>
                <a:latin typeface="Segoe UI Light"/>
              </a:rPr>
              <a:t>SaaS, On-Premise </a:t>
            </a:r>
            <a:r>
              <a:rPr lang="ko-KR" altLang="en-US" sz="2353" dirty="0">
                <a:solidFill>
                  <a:srgbClr val="FFFFFF"/>
                </a:solidFill>
                <a:latin typeface="Segoe UI Light"/>
              </a:rPr>
              <a:t>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 </a:t>
            </a:r>
            <a:r>
              <a:rPr lang="en-US" altLang="ko-KR" sz="2353" dirty="0">
                <a:solidFill>
                  <a:srgbClr val="FFFFFF"/>
                </a:solidFill>
                <a:latin typeface="Segoe UI Light"/>
              </a:rPr>
              <a:t>API(Custom API)</a:t>
            </a:r>
            <a:r>
              <a:rPr lang="ko-KR" altLang="en-US" sz="2353" dirty="0">
                <a:solidFill>
                  <a:srgbClr val="FFFFFF"/>
                </a:solidFill>
                <a:latin typeface="Segoe UI Light"/>
              </a:rPr>
              <a:t> 사용</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전문적인 통합 환경을 위한 </a:t>
            </a:r>
            <a:r>
              <a:rPr lang="en-US" sz="2353" dirty="0" err="1">
                <a:solidFill>
                  <a:srgbClr val="FFFFFF"/>
                </a:solidFill>
                <a:latin typeface="Segoe UI Light"/>
              </a:rPr>
              <a:t>Biztalk</a:t>
            </a:r>
            <a:r>
              <a:rPr lang="en-US" sz="2353" dirty="0">
                <a:solidFill>
                  <a:srgbClr val="FFFFFF"/>
                </a:solidFill>
                <a:latin typeface="Segoe UI Light"/>
              </a:rPr>
              <a:t> API </a:t>
            </a:r>
            <a:r>
              <a:rPr lang="ko-KR" altLang="en-US" sz="2353" dirty="0">
                <a:solidFill>
                  <a:srgbClr val="FFFFFF"/>
                </a:solidFill>
                <a:latin typeface="Segoe UI Light"/>
              </a:rPr>
              <a:t>제공</a:t>
            </a:r>
            <a:endParaRPr lang="en-US" sz="2353" dirty="0">
              <a:solidFill>
                <a:srgbClr val="FFFFFF"/>
              </a:solidFill>
              <a:latin typeface="Segoe UI Light"/>
            </a:endParaRP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ko-KR" altLang="en-US" dirty="0"/>
              <a:t>앱 서비스</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모바일 앱</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모바일 앱 백엔드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a:t>
            </a:r>
            <a:r>
              <a:rPr lang="ko-KR" altLang="en-US" sz="2353" dirty="0">
                <a:solidFill>
                  <a:srgbClr val="FFFFFF"/>
                </a:solidFill>
                <a:latin typeface="Segoe UI Light"/>
              </a:rPr>
              <a:t>실행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자동화된 부하분산</a:t>
            </a:r>
            <a:r>
              <a:rPr lang="en-US" sz="2353" dirty="0">
                <a:solidFill>
                  <a:srgbClr val="FFFFFF"/>
                </a:solidFill>
                <a:latin typeface="Segoe UI Light"/>
              </a:rPr>
              <a:t>, </a:t>
            </a:r>
            <a:r>
              <a:rPr lang="ko-KR" altLang="en-US" sz="2353" dirty="0">
                <a:solidFill>
                  <a:srgbClr val="FFFFFF"/>
                </a:solidFill>
                <a:latin typeface="Segoe UI Light"/>
              </a:rPr>
              <a:t>자동 크기조절 및</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 네트워크와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Stage/Production </a:t>
            </a:r>
            <a:r>
              <a:rPr lang="ko-KR" altLang="en-US" sz="2353" dirty="0">
                <a:solidFill>
                  <a:srgbClr val="FFFFFF"/>
                </a:solidFill>
                <a:latin typeface="Segoe UI Light"/>
              </a:rPr>
              <a:t>배포를 위한 </a:t>
            </a:r>
            <a:r>
              <a:rPr lang="en-US" altLang="ko-KR" sz="2353" dirty="0">
                <a:solidFill>
                  <a:srgbClr val="FFFFFF"/>
                </a:solidFill>
                <a:latin typeface="Segoe UI Light"/>
              </a:rPr>
              <a:t>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513793" y="3703490"/>
            <a:ext cx="2460930" cy="816506"/>
          </a:xfrm>
          <a:prstGeom prst="rect">
            <a:avLst/>
          </a:prstGeom>
        </p:spPr>
        <p:txBody>
          <a:bodyPr wrap="none">
            <a:spAutoFit/>
          </a:bodyPr>
          <a:lstStyle/>
          <a:p>
            <a:pPr algn="ctr" defTabSz="878526"/>
            <a:r>
              <a:rPr lang="ko-KR" altLang="en-US" sz="2353" dirty="0">
                <a:solidFill>
                  <a:srgbClr val="FFFFFF"/>
                </a:solidFill>
                <a:latin typeface="Segoe UI Light"/>
              </a:rPr>
              <a:t>모바일 앱 서비스</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백엔드</a:t>
            </a:r>
            <a:endParaRPr lang="en-US" altLang="ko-KR" sz="2353" dirty="0">
              <a:solidFill>
                <a:srgbClr val="FFFFFF"/>
              </a:solidFill>
              <a:latin typeface="Segoe UI Light"/>
            </a:endParaRP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Azure </a:t>
            </a:r>
            <a:r>
              <a:rPr lang="ko-KR" altLang="en-US" dirty="0"/>
              <a:t>모바일 서비스</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ko-KR" altLang="en-US" sz="3200" dirty="0">
                <a:solidFill>
                  <a:schemeClr val="bg1"/>
                </a:solidFill>
              </a:rPr>
              <a:t>저장소</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ko-KR" altLang="en-US" sz="3200" dirty="0">
                <a:solidFill>
                  <a:schemeClr val="bg1"/>
                </a:solidFill>
              </a:rPr>
              <a:t>인증</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ko-KR" altLang="en-US" sz="3200" dirty="0">
                <a:solidFill>
                  <a:schemeClr val="bg1"/>
                </a:solidFill>
              </a:rPr>
              <a:t>로직</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ko-KR" altLang="en-US" sz="3200" dirty="0">
                <a:solidFill>
                  <a:schemeClr val="bg1"/>
                </a:solidFill>
              </a:rPr>
              <a:t>푸쉬</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ko-KR" altLang="en-US" sz="3200" dirty="0">
                <a:solidFill>
                  <a:schemeClr val="bg1"/>
                </a:solidFill>
              </a:rPr>
              <a:t>스케쥴러</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모바일 앱</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t>
            </a:r>
            <a:r>
              <a:rPr lang="ko-KR" altLang="en-US" sz="4705" dirty="0">
                <a:solidFill>
                  <a:schemeClr val="bg2">
                    <a:lumMod val="60000"/>
                    <a:lumOff val="40000"/>
                  </a:schemeClr>
                </a:solidFill>
                <a:latin typeface="Segoe UI Light"/>
              </a:rPr>
              <a:t>앱 서비스</a:t>
            </a:r>
            <a:br>
              <a:rPr lang="en-US" sz="4705" dirty="0">
                <a:solidFill>
                  <a:srgbClr val="FFFFFF"/>
                </a:solidFill>
                <a:latin typeface="Segoe UI Light"/>
              </a:rPr>
            </a:br>
            <a:r>
              <a:rPr lang="ko-KR" altLang="en-US" sz="3600" dirty="0">
                <a:solidFill>
                  <a:srgbClr val="FFFFFF"/>
                </a:solidFill>
                <a:latin typeface="Segoe UI Light"/>
              </a:rPr>
              <a:t>클라우드 어플리케이션 개발과 크기조절</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앱 서비스에서</a:t>
            </a:r>
            <a:br>
              <a:rPr lang="en-US" altLang="ko-KR" dirty="0"/>
            </a:br>
            <a:r>
              <a:rPr lang="ko-KR" altLang="en-US" dirty="0"/>
              <a:t>연속 배포</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연속 배포</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sz="8800" dirty="0"/>
              <a:t>자동 크기조절</a:t>
            </a:r>
            <a:br>
              <a:rPr lang="en-US" altLang="ko-KR" sz="8800" dirty="0"/>
            </a:br>
            <a:r>
              <a:rPr lang="en-US" altLang="ko-KR" sz="8800" dirty="0"/>
              <a:t>(</a:t>
            </a:r>
            <a:r>
              <a:rPr lang="en-US" altLang="ko-KR" sz="8800" dirty="0" err="1"/>
              <a:t>AutoScale</a:t>
            </a:r>
            <a:r>
              <a:rPr lang="en-US" altLang="ko-KR" sz="8800" dirty="0"/>
              <a:t>)</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ko-KR" altLang="en-US" sz="8800" dirty="0"/>
              <a:t>앱서비스 환경</a:t>
            </a:r>
            <a:br>
              <a:rPr lang="en-US" altLang="ko-KR" sz="8800" dirty="0"/>
            </a:br>
            <a:r>
              <a:rPr lang="en-US" altLang="ko-KR" sz="8800" dirty="0"/>
              <a:t>(</a:t>
            </a:r>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ko-KR" altLang="en-US" dirty="0"/>
              <a:t>새로운 프리미엄 등급 기능</a:t>
            </a:r>
            <a:endParaRPr lang="en-US" dirty="0"/>
          </a:p>
          <a:p>
            <a:r>
              <a:rPr lang="ko-KR" altLang="en-US" dirty="0"/>
              <a:t>독립된 컴퓨팅과 네트워크 리소스</a:t>
            </a:r>
            <a:endParaRPr lang="en-US" dirty="0"/>
          </a:p>
          <a:p>
            <a:r>
              <a:rPr lang="ko-KR" altLang="en-US" dirty="0"/>
              <a:t>향상된 크기조절 설정</a:t>
            </a:r>
            <a:endParaRPr lang="en-US" dirty="0"/>
          </a:p>
          <a:p>
            <a:r>
              <a:rPr lang="ko-KR" altLang="en-US" dirty="0"/>
              <a:t>가상네트워크에 생성</a:t>
            </a:r>
            <a:endParaRPr lang="en-US" dirty="0"/>
          </a:p>
          <a:p>
            <a:r>
              <a:rPr lang="ko-KR" altLang="en-US" dirty="0"/>
              <a:t>모든 웹앱 기능들을 제공</a:t>
            </a:r>
            <a:endParaRPr lang="en-US" dirty="0"/>
          </a:p>
          <a:p>
            <a:r>
              <a:rPr lang="ko-KR" altLang="en-US" dirty="0"/>
              <a:t>웹</a:t>
            </a:r>
            <a:r>
              <a:rPr lang="en-US" altLang="ko-KR" dirty="0"/>
              <a:t>, </a:t>
            </a:r>
            <a:r>
              <a:rPr lang="ko-KR" altLang="en-US" dirty="0"/>
              <a:t>모바일</a:t>
            </a:r>
            <a:r>
              <a:rPr lang="en-US" altLang="ko-KR" dirty="0"/>
              <a:t>, API </a:t>
            </a:r>
            <a:r>
              <a:rPr lang="ko-KR" altLang="en-US" dirty="0"/>
              <a:t>앱 지원</a:t>
            </a:r>
            <a:endParaRPr lang="en-US" dirty="0"/>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ko-KR" altLang="en-US" sz="4800" dirty="0"/>
              <a:t>앱 서비스 </a:t>
            </a:r>
            <a:r>
              <a:rPr lang="en-US" altLang="ko-KR" sz="4800" dirty="0"/>
              <a:t>– </a:t>
            </a:r>
            <a:r>
              <a:rPr lang="ko-KR" altLang="en-US" sz="4800" dirty="0"/>
              <a:t>하나의 통합된 플랫폼</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ko-KR" alt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컨셉 모델</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ko-KR" altLang="en-US" sz="7200" dirty="0"/>
              <a:t>어플리케이션 인사이트</a:t>
            </a:r>
            <a:br>
              <a:rPr lang="en-US" sz="7200" dirty="0"/>
            </a:br>
            <a:r>
              <a:rPr lang="en-US" sz="72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다양한 언어로 개발</a:t>
            </a:r>
            <a:endParaRPr lang="en-US" sz="4705" dirty="0">
              <a:solidFill>
                <a:schemeClr val="bg1"/>
              </a:solidFill>
            </a:endParaRP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000" dirty="0"/>
              <a:t>앱 서비스 혜택</a:t>
            </a:r>
            <a:endParaRPr lang="en-US" sz="4000" dirty="0"/>
          </a:p>
        </p:txBody>
      </p:sp>
      <p:sp>
        <p:nvSpPr>
          <p:cNvPr id="3" name="Content Placeholder 2"/>
          <p:cNvSpPr>
            <a:spLocks noGrp="1"/>
          </p:cNvSpPr>
          <p:nvPr>
            <p:ph sz="quarter" idx="10"/>
          </p:nvPr>
        </p:nvSpPr>
        <p:spPr/>
        <p:txBody>
          <a:bodyPr/>
          <a:lstStyle/>
          <a:p>
            <a:r>
              <a:rPr lang="ko-KR" altLang="en-US" sz="2400" dirty="0"/>
              <a:t>자동화된</a:t>
            </a:r>
            <a:r>
              <a:rPr lang="en-US" sz="2400" dirty="0"/>
              <a:t> OS </a:t>
            </a:r>
            <a:r>
              <a:rPr lang="ko-KR" altLang="en-US" sz="2400" dirty="0"/>
              <a:t>업데이트</a:t>
            </a:r>
            <a:endParaRPr lang="en-US" sz="2400" dirty="0"/>
          </a:p>
          <a:p>
            <a:r>
              <a:rPr lang="en-US" sz="2400" dirty="0"/>
              <a:t>Enterprise </a:t>
            </a:r>
            <a:r>
              <a:rPr lang="ko-KR" altLang="en-US" sz="2400" dirty="0"/>
              <a:t>급 보안</a:t>
            </a:r>
            <a:endParaRPr lang="en-US" sz="2400" dirty="0"/>
          </a:p>
          <a:p>
            <a:r>
              <a:rPr lang="ko-KR" altLang="en-US" sz="2400" dirty="0"/>
              <a:t>고가용성</a:t>
            </a:r>
            <a:endParaRPr lang="en-US" sz="2400" dirty="0"/>
          </a:p>
          <a:p>
            <a:pPr lvl="1"/>
            <a:r>
              <a:rPr lang="ko-KR" altLang="en-US" sz="2400" dirty="0"/>
              <a:t>자동화된 크기조절</a:t>
            </a:r>
            <a:r>
              <a:rPr lang="en-US" altLang="ko-KR" sz="2400" dirty="0"/>
              <a:t>(s</a:t>
            </a:r>
            <a:r>
              <a:rPr lang="en-US" sz="2400" dirty="0"/>
              <a:t>cale out/in)</a:t>
            </a:r>
          </a:p>
          <a:p>
            <a:pPr lvl="1"/>
            <a:r>
              <a:rPr lang="ko-KR" altLang="en-US" sz="2400" dirty="0"/>
              <a:t>부하분산 기능 포함</a:t>
            </a:r>
            <a:endParaRPr lang="en-US" sz="2400" dirty="0"/>
          </a:p>
          <a:p>
            <a:r>
              <a:rPr lang="ko-KR" altLang="en-US" sz="2400" dirty="0"/>
              <a:t>다양한 언어와 플랫폼 지원</a:t>
            </a:r>
            <a:endParaRPr lang="en-US" sz="2400" dirty="0"/>
          </a:p>
          <a:p>
            <a:pPr lvl="1"/>
            <a:r>
              <a:rPr lang="en-US" sz="2400" dirty="0"/>
              <a:t>.NET, Node.js, Python, Ruby and many more</a:t>
            </a:r>
          </a:p>
          <a:p>
            <a:r>
              <a:rPr lang="ko-KR" altLang="en-US" sz="2400" dirty="0"/>
              <a:t>쉬운 연속 배포</a:t>
            </a:r>
            <a:r>
              <a:rPr lang="en-US" altLang="ko-KR" sz="2400" dirty="0"/>
              <a:t>(</a:t>
            </a:r>
            <a:r>
              <a:rPr lang="en-US" sz="2400" dirty="0"/>
              <a:t>continuous deployment)</a:t>
            </a:r>
          </a:p>
          <a:p>
            <a:pPr lvl="1"/>
            <a:r>
              <a:rPr lang="en-US" sz="2400" dirty="0"/>
              <a:t>Github </a:t>
            </a:r>
            <a:r>
              <a:rPr lang="ko-KR" altLang="en-US" sz="2400" dirty="0"/>
              <a:t>등을 통한 연속배포 지원</a:t>
            </a:r>
            <a:endParaRPr lang="en-US" sz="2400" dirty="0"/>
          </a:p>
          <a:p>
            <a:pPr lvl="1"/>
            <a:r>
              <a:rPr lang="en-US" sz="2400" dirty="0"/>
              <a:t>Git repo </a:t>
            </a:r>
            <a:r>
              <a:rPr lang="ko-KR" altLang="en-US" sz="2400" dirty="0"/>
              <a:t>기본 포함</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웹 앱</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7691</TotalTime>
  <Words>1456</Words>
  <Application>Microsoft Office PowerPoint</Application>
  <PresentationFormat>Widescreen</PresentationFormat>
  <Paragraphs>434</Paragraphs>
  <Slides>56</Slides>
  <Notes>21</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Avenir LT Pro 45 Book</vt:lpstr>
      <vt:lpstr>ＭＳ Ｐゴシック</vt:lpstr>
      <vt:lpstr>Arial</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앱 서비스 – 웹 앱</vt:lpstr>
      <vt:lpstr>Agenda</vt:lpstr>
      <vt:lpstr>Azure 앱 서비스</vt:lpstr>
      <vt:lpstr>PowerPoint Presentation</vt:lpstr>
      <vt:lpstr>앱 서비스 – 하나의 통합된 플랫폼</vt:lpstr>
      <vt:lpstr>PowerPoint Presentation</vt:lpstr>
      <vt:lpstr>앱 서비스 혜택</vt:lpstr>
      <vt:lpstr>PowerPoint Presentation</vt:lpstr>
      <vt:lpstr>웹 앱</vt:lpstr>
      <vt:lpstr>PowerPoint Presentation</vt:lpstr>
      <vt:lpstr>PowerPoint Presentation</vt:lpstr>
      <vt:lpstr>Demo: 웹앱 생성</vt:lpstr>
      <vt:lpstr>PowerPoint Presentation</vt:lpstr>
      <vt:lpstr>Visual Studio + 앱 서비스 웹앱</vt:lpstr>
      <vt:lpstr>WebJobs</vt:lpstr>
      <vt:lpstr>일반적인 배치 작업 수행</vt:lpstr>
      <vt:lpstr>PowerPoint Presentation</vt:lpstr>
      <vt:lpstr>PowerPoint Presentation</vt:lpstr>
      <vt:lpstr>Demo: WebJobs </vt:lpstr>
      <vt:lpstr>API 앱</vt:lpstr>
      <vt:lpstr>PowerPoint Presentation</vt:lpstr>
      <vt:lpstr>API앱 혜택</vt:lpstr>
      <vt:lpstr>API Apps addresses key pains around building and consuming APIs</vt:lpstr>
      <vt:lpstr>Demo: API 앱 생성</vt:lpstr>
      <vt:lpstr>API 앱 제공</vt:lpstr>
      <vt:lpstr>PowerPoint Presentation</vt:lpstr>
      <vt:lpstr>손쉬운 통합</vt:lpstr>
      <vt:lpstr>논리앱(Logic App)</vt:lpstr>
      <vt:lpstr>PowerPoint Presentation</vt:lpstr>
      <vt:lpstr>PowerPoint Presentation</vt:lpstr>
      <vt:lpstr>Built-in API Connectors</vt:lpstr>
      <vt:lpstr>PowerPoint Presentation</vt:lpstr>
      <vt:lpstr>모바일 앱</vt:lpstr>
      <vt:lpstr>PowerPoint Presentation</vt:lpstr>
      <vt:lpstr>Azure 모바일 서비스</vt:lpstr>
      <vt:lpstr>Structured Storage</vt:lpstr>
      <vt:lpstr>Server Side Table Scripts</vt:lpstr>
      <vt:lpstr>Demo: 모바일 앱</vt:lpstr>
      <vt:lpstr>Custom API</vt:lpstr>
      <vt:lpstr>앱 서비스에서 연속 배포</vt:lpstr>
      <vt:lpstr>PowerPoint Presentation</vt:lpstr>
      <vt:lpstr>연속 배포</vt:lpstr>
      <vt:lpstr>PowerPoint Presentation</vt:lpstr>
      <vt:lpstr>자동 크기조절 (AutoScale)</vt:lpstr>
      <vt:lpstr>PowerPoint Presentation</vt:lpstr>
      <vt:lpstr>PowerPoint Presentation</vt:lpstr>
      <vt:lpstr>PowerPoint Presentation</vt:lpstr>
      <vt:lpstr>앱서비스 환경 (App Service Environment)</vt:lpstr>
      <vt:lpstr>App Service Environment (ASE)</vt:lpstr>
      <vt:lpstr>PowerPoint Presentation</vt:lpstr>
      <vt:lpstr>어플리케이션 인사이트 (Application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Dae Woo Kim</cp:lastModifiedBy>
  <cp:revision>381</cp:revision>
  <cp:lastPrinted>2014-03-26T17:46:13Z</cp:lastPrinted>
  <dcterms:created xsi:type="dcterms:W3CDTF">2014-03-19T23:21:38Z</dcterms:created>
  <dcterms:modified xsi:type="dcterms:W3CDTF">2016-09-26T14:01:54Z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